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942513" cy="68151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63" d="100"/>
          <a:sy n="63" d="100"/>
        </p:scale>
        <p:origin x="-7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790" y="0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0D1FD-D4C7-4CCC-AC7D-3FA4FCAA0270}" type="datetimeFigureOut">
              <a:rPr lang="ru-RU" smtClean="0"/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73198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790" y="6473198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2856E-E2F9-4136-9D0B-5E821AF4D2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16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DBB4-2B7B-4E30-BABB-859AF2624DDE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8363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2" y="3237191"/>
            <a:ext cx="7954010" cy="3066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73198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0" y="6473198"/>
            <a:ext cx="4308422" cy="3407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D5EC4-1A65-4312-86EA-2E03BDFCC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83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D5EC4-1A65-4312-86EA-2E03BDFCC92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5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6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7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8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9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0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1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2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3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4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5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6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7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8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9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0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1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2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3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4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5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6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7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8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9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0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1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2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3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4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5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6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7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3128" name="Picture 5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</p:spPr>
        </p:pic>
      </p:grpSp>
      <p:sp>
        <p:nvSpPr>
          <p:cNvPr id="3129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228600" y="1981200"/>
            <a:ext cx="7772400" cy="11430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130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131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endParaRPr lang="ru-RU"/>
          </a:p>
        </p:txBody>
      </p:sp>
      <p:sp>
        <p:nvSpPr>
          <p:cNvPr id="3132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endParaRPr lang="ru-RU"/>
          </a:p>
        </p:txBody>
      </p:sp>
      <p:sp>
        <p:nvSpPr>
          <p:cNvPr id="3133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fld id="{4755D0C2-BFD8-4888-86DE-7134FE1437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09276-F9A6-4DBE-A910-93E8D4D4BD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8FB88-5CBB-4273-BB22-35928A2E6D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10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7A66B-1965-4713-88CC-C7DADBA392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4D302-A9A7-4A08-880A-0338B02B3C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D5C6F-6930-4963-A7E1-90E0AA67F9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F5BA2-B2CF-4B6D-A3BA-DAF58340A2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6E1CD-EB6D-4E15-80E3-FF63B26E2E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32B21-CC4F-4D81-B6BA-D651997866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21383-1014-485A-A1CB-159D64196A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4572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E812C-FB8A-4588-B4F9-36B3CC39F7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2052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7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8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9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5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6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7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8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2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3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4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5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6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7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8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1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2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3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4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5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6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7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8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9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0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1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2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3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4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5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6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7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8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9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0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1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2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3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2104" name="Picture 56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</p:spPr>
        </p:pic>
      </p:grpSp>
      <p:sp>
        <p:nvSpPr>
          <p:cNvPr id="2105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06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07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2108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2109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fld id="{8FAF55D5-C21A-4216-86F6-04C0B8D0279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методы решения уравнений</a:t>
            </a:r>
            <a:endParaRPr lang="ru-RU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ru-RU" dirty="0" smtClean="0"/>
              <a:t>Эпиграф: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04800" y="1447800"/>
            <a:ext cx="7772400" cy="175260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решения хорош, если с самого начала мы можем предвидеть – и в последствии подтвердить это, - что, следуя этому методу, мы </a:t>
            </a:r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достигнем цели».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dirty="0" smtClean="0"/>
              <a:t>Готфрид Лейбниц.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5798" y="838200"/>
          <a:ext cx="7086603" cy="46482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979841"/>
                <a:gridCol w="851127"/>
                <a:gridCol w="851127"/>
                <a:gridCol w="851127"/>
                <a:gridCol w="851127"/>
                <a:gridCol w="851127"/>
                <a:gridCol w="851127"/>
              </a:tblGrid>
              <a:tr h="154940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Номер задания</a:t>
                      </a:r>
                      <a:endParaRPr lang="ru-RU" sz="20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А1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А2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А3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А4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А5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А6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154940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1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154940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2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метод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Замена уравнения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 =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 уравнением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=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7772400" cy="1143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ПРИМЕР. Решить уравнение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133600"/>
            <a:ext cx="3810000" cy="6858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743200" y="2667000"/>
            <a:ext cx="2549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Решение: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3200400"/>
            <a:ext cx="3602181" cy="7620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3962400"/>
            <a:ext cx="3276600" cy="700052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4648200"/>
            <a:ext cx="3200400" cy="624016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2362200" y="60960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Ответ: 2; 4.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67000" y="5410200"/>
            <a:ext cx="3509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400" b="1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=2,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400" b="1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=4.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7772400" cy="914400"/>
          </a:xfrm>
        </p:spPr>
        <p:txBody>
          <a:bodyPr/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разложения на множители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f(x)  g(x)  h(x)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=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0 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 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f(x)=0;  g(x)=0;  h(x)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=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0.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0"/>
            <a:ext cx="7772400" cy="609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ПРИМЕР. Решить уравнение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17410" name="AutoShape 2"/>
          <p:cNvCxnSpPr>
            <a:cxnSpLocks noChangeShapeType="1"/>
          </p:cNvCxnSpPr>
          <p:nvPr/>
        </p:nvCxnSpPr>
        <p:spPr bwMode="auto">
          <a:xfrm>
            <a:off x="3962400" y="1371600"/>
            <a:ext cx="0" cy="29368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2819400"/>
            <a:ext cx="6629400" cy="609600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90800" y="3429000"/>
            <a:ext cx="2549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Решение: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981200" y="3886200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ОДЗ: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x+2 ≥ 0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x-8  &gt; 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7419" name="AutoShape 11"/>
          <p:cNvSpPr>
            <a:spLocks/>
          </p:cNvSpPr>
          <p:nvPr/>
        </p:nvSpPr>
        <p:spPr bwMode="auto">
          <a:xfrm>
            <a:off x="3352800" y="3962400"/>
            <a:ext cx="90488" cy="622300"/>
          </a:xfrm>
          <a:prstGeom prst="leftBrace">
            <a:avLst>
              <a:gd name="adj1" fmla="val 5731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4724400"/>
            <a:ext cx="2286000" cy="457200"/>
          </a:xfrm>
          <a:prstGeom prst="rect">
            <a:avLst/>
          </a:prstGeom>
          <a:noFill/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4724400"/>
            <a:ext cx="2681288" cy="484753"/>
          </a:xfrm>
          <a:prstGeom prst="rect">
            <a:avLst/>
          </a:prstGeom>
          <a:noFill/>
        </p:spPr>
      </p:pic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4800600"/>
            <a:ext cx="1981200" cy="39624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304800" y="5410200"/>
            <a:ext cx="1197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000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=7</a:t>
            </a:r>
            <a:endParaRPr lang="ru-RU" sz="12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67000" y="5410200"/>
            <a:ext cx="29129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000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- 1;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000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- 5</a:t>
            </a:r>
            <a:endParaRPr lang="ru-RU" sz="12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00800" y="5410200"/>
            <a:ext cx="126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000" baseline="-25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9</a:t>
            </a:r>
            <a:endParaRPr lang="ru-RU" sz="12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4600" y="4800600"/>
            <a:ext cx="3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715000" y="4800600"/>
            <a:ext cx="22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dirty="0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1066800" y="5867400"/>
            <a:ext cx="647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Проверка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найденных корней.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Ответ: 9.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828800"/>
          </a:xfrm>
        </p:spPr>
        <p:txBody>
          <a:bodyPr/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введения новой переменной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f(x) = 0       p(g(x)) = 0       p(u) = 0, (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где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u=g(x))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       g(x) = u</a:t>
            </a:r>
            <a:r>
              <a:rPr lang="en-US" sz="2800" b="1" baseline="-25000" dirty="0" smtClean="0">
                <a:solidFill>
                  <a:schemeClr val="bg2">
                    <a:lumMod val="10000"/>
                  </a:schemeClr>
                </a:solidFill>
              </a:rPr>
              <a:t>1   ;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 g(x) = u</a:t>
            </a:r>
            <a:r>
              <a:rPr lang="en-US" sz="2800" b="1" baseline="-25000" dirty="0" smtClean="0">
                <a:solidFill>
                  <a:schemeClr val="bg2">
                    <a:lumMod val="10000"/>
                  </a:schemeClr>
                </a:solidFill>
              </a:rPr>
              <a:t>2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; … </a:t>
            </a:r>
            <a:r>
              <a:rPr lang="en-US" sz="2800" b="1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g(x) = u</a:t>
            </a:r>
            <a:r>
              <a:rPr lang="en-US" sz="2800" b="1" baseline="-25000" dirty="0" smtClean="0">
                <a:solidFill>
                  <a:schemeClr val="bg2">
                    <a:lumMod val="10000"/>
                  </a:schemeClr>
                </a:solidFill>
              </a:rPr>
              <a:t>n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434" name="AutoShape 2"/>
          <p:cNvCxnSpPr>
            <a:cxnSpLocks noChangeShapeType="1"/>
          </p:cNvCxnSpPr>
          <p:nvPr/>
        </p:nvCxnSpPr>
        <p:spPr bwMode="auto">
          <a:xfrm>
            <a:off x="1828800" y="914400"/>
            <a:ext cx="3111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8435" name="AutoShape 3"/>
          <p:cNvCxnSpPr>
            <a:cxnSpLocks noChangeShapeType="1"/>
          </p:cNvCxnSpPr>
          <p:nvPr/>
        </p:nvCxnSpPr>
        <p:spPr bwMode="auto">
          <a:xfrm>
            <a:off x="4038600" y="914400"/>
            <a:ext cx="3111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8436" name="AutoShape 4"/>
          <p:cNvCxnSpPr>
            <a:cxnSpLocks noChangeShapeType="1"/>
          </p:cNvCxnSpPr>
          <p:nvPr/>
        </p:nvCxnSpPr>
        <p:spPr bwMode="auto">
          <a:xfrm>
            <a:off x="1371600" y="1371600"/>
            <a:ext cx="3111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228600" y="1676400"/>
            <a:ext cx="7772400" cy="609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ПРИМЕР. Решить уравнение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9" name="AutoShape 2"/>
          <p:cNvCxnSpPr>
            <a:cxnSpLocks noChangeShapeType="1"/>
          </p:cNvCxnSpPr>
          <p:nvPr/>
        </p:nvCxnSpPr>
        <p:spPr bwMode="auto">
          <a:xfrm>
            <a:off x="7696200" y="990600"/>
            <a:ext cx="3111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2133600"/>
            <a:ext cx="7467600" cy="685800"/>
          </a:xfrm>
          <a:prstGeom prst="rect">
            <a:avLst/>
          </a:prstGeom>
          <a:noFill/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04800" y="2895600"/>
            <a:ext cx="6787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Решение. Пусть                    , тогда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2895600"/>
            <a:ext cx="1670159" cy="428625"/>
          </a:xfrm>
          <a:prstGeom prst="rect">
            <a:avLst/>
          </a:prstGeom>
          <a:noFill/>
        </p:spPr>
      </p:pic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3429000"/>
            <a:ext cx="4724401" cy="498946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600200" y="4114800"/>
            <a:ext cx="3239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=2   ;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- 11 .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0" y="4648200"/>
            <a:ext cx="8153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Проверить корни подставкой.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25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2 – 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корень ,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25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= -11 – посторонний корень.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                    x</a:t>
            </a:r>
            <a:r>
              <a:rPr kumimoji="0" lang="en-US" sz="2400" i="0" u="none" strike="noStrike" cap="none" normalizeH="0" baseline="3000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2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 – x = 2;  x</a:t>
            </a:r>
            <a:r>
              <a:rPr kumimoji="0" lang="en-US" sz="2400" i="0" u="none" strike="noStrike" cap="none" normalizeH="0" baseline="-2500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1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 = 2 ;  x</a:t>
            </a:r>
            <a:r>
              <a:rPr kumimoji="0" lang="en-US" sz="2400" i="0" u="none" strike="noStrike" cap="none" normalizeH="0" baseline="-2500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2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 = -1.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57400" y="60198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Ответ: 2; </a:t>
            </a:r>
            <a:r>
              <a:rPr lang="en-US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-1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838200"/>
          </a:xfrm>
        </p:spPr>
        <p:txBody>
          <a:bodyPr/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Функционально-графический метод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52400" y="1066800"/>
            <a:ext cx="5638800" cy="60960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/>
              <a:t>ПРИМЕР 1. Решить уравнение </a:t>
            </a:r>
          </a:p>
          <a:p>
            <a:pPr>
              <a:buNone/>
            </a:pPr>
            <a:endParaRPr lang="ru-RU" sz="24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1066800"/>
            <a:ext cx="2362201" cy="466725"/>
          </a:xfrm>
          <a:prstGeom prst="rect">
            <a:avLst/>
          </a:prstGeom>
          <a:noFill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124200" y="1524000"/>
            <a:ext cx="23505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Решение.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1600200"/>
            <a:ext cx="1295400" cy="447254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1981200"/>
            <a:ext cx="1905000" cy="46108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81000" y="24384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А(1;1), В(4;2)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1000" y="1676400"/>
            <a:ext cx="99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2819400"/>
            <a:ext cx="322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>
              <a:tabLst>
                <a:tab pos="1169988" algn="l"/>
              </a:tabLst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3)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en-US" sz="2400" b="1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;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en-US" sz="2400" b="1" baseline="-30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.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95600" y="31242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Ответ: 1; 4.</a:t>
            </a:r>
            <a:endParaRPr lang="ru-RU" sz="2800" b="1" dirty="0"/>
          </a:p>
        </p:txBody>
      </p:sp>
      <p:sp>
        <p:nvSpPr>
          <p:cNvPr id="16" name="Содержимое 2"/>
          <p:cNvSpPr txBox="1">
            <a:spLocks/>
          </p:cNvSpPr>
          <p:nvPr/>
        </p:nvSpPr>
        <p:spPr bwMode="auto">
          <a:xfrm>
            <a:off x="228600" y="3581400"/>
            <a:ext cx="5638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ПРИМЕР 2. Решить уравнение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3581400"/>
            <a:ext cx="2971800" cy="456583"/>
          </a:xfrm>
          <a:prstGeom prst="rect">
            <a:avLst/>
          </a:prstGeom>
          <a:noFill/>
        </p:spPr>
      </p:pic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819400" y="4038600"/>
            <a:ext cx="23505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Решение.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4343400"/>
            <a:ext cx="815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1) Подбором находим корень </a:t>
            </a:r>
            <a:r>
              <a:rPr lang="ru-RU" sz="2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= 2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.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4800600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</a:t>
            </a:r>
            <a:endParaRPr lang="ru-RU" sz="2000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57200" y="5257800"/>
            <a:ext cx="412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3)</a:t>
            </a:r>
            <a:endParaRPr lang="ru-RU" sz="2000" dirty="0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21"/>
          <p:cNvSpPr>
            <a:spLocks noChangeArrowheads="1"/>
          </p:cNvSpPr>
          <p:nvPr/>
        </p:nvSpPr>
        <p:spPr bwMode="auto">
          <a:xfrm>
            <a:off x="2667000" y="5181600"/>
            <a:ext cx="381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- возрастающая функция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2743200" y="5562600"/>
            <a:ext cx="381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- убывающая функция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21"/>
          <p:cNvSpPr>
            <a:spLocks noChangeArrowheads="1"/>
          </p:cNvSpPr>
          <p:nvPr/>
        </p:nvSpPr>
        <p:spPr bwMode="auto">
          <a:xfrm>
            <a:off x="0" y="6096000"/>
            <a:ext cx="586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Значит,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= 2 – единственный корень.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486400" y="60198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Ответ: 2.</a:t>
            </a:r>
            <a:endParaRPr lang="ru-RU" sz="2800" b="1" dirty="0"/>
          </a:p>
        </p:txBody>
      </p:sp>
      <p:pic>
        <p:nvPicPr>
          <p:cNvPr id="3" name="Picture 2" descr="D:\Общая\сканирование00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1524000"/>
            <a:ext cx="2353241" cy="198789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724400"/>
            <a:ext cx="2105025" cy="438150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105400"/>
            <a:ext cx="1143000" cy="477982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5562600"/>
            <a:ext cx="19431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7772400" cy="685800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Решите уравнения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1600200" cy="4800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1" y="263546"/>
            <a:ext cx="1905000" cy="479404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640911"/>
            <a:ext cx="6477000" cy="521138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723164"/>
            <a:ext cx="4572000" cy="489857"/>
          </a:xfrm>
          <a:prstGeom prst="rect">
            <a:avLst/>
          </a:prstGeom>
          <a:noFill/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1219200"/>
            <a:ext cx="4114800" cy="1046309"/>
          </a:xfrm>
          <a:prstGeom prst="rect">
            <a:avLst/>
          </a:prstGeom>
          <a:noFill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399" y="2249244"/>
            <a:ext cx="3962401" cy="484431"/>
          </a:xfrm>
          <a:prstGeom prst="rect">
            <a:avLst/>
          </a:prstGeom>
          <a:noFill/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743200"/>
            <a:ext cx="4191000" cy="508000"/>
          </a:xfrm>
          <a:prstGeom prst="rect">
            <a:avLst/>
          </a:prstGeom>
          <a:noFill/>
        </p:spPr>
      </p:pic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657600"/>
            <a:ext cx="6096000" cy="609600"/>
          </a:xfrm>
          <a:prstGeom prst="rect">
            <a:avLst/>
          </a:prstGeom>
          <a:noFill/>
        </p:spPr>
      </p:pic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1" y="4315042"/>
            <a:ext cx="5333999" cy="476031"/>
          </a:xfrm>
          <a:prstGeom prst="rect">
            <a:avLst/>
          </a:prstGeom>
          <a:noFill/>
        </p:spPr>
      </p:pic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7" name="Picture 1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816620"/>
            <a:ext cx="4724400" cy="496636"/>
          </a:xfrm>
          <a:prstGeom prst="rect">
            <a:avLst/>
          </a:prstGeom>
          <a:noFill/>
        </p:spPr>
      </p:pic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9" name="Picture 19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799" y="5301253"/>
            <a:ext cx="4648201" cy="499392"/>
          </a:xfrm>
          <a:prstGeom prst="rect">
            <a:avLst/>
          </a:prstGeom>
          <a:noFill/>
        </p:spPr>
      </p:pic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6172200"/>
            <a:ext cx="3962400" cy="581636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3200400"/>
            <a:ext cx="6553200" cy="490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9600" y="685800"/>
          <a:ext cx="7086603" cy="5486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979841"/>
                <a:gridCol w="851127"/>
                <a:gridCol w="851127"/>
                <a:gridCol w="851127"/>
                <a:gridCol w="851127"/>
                <a:gridCol w="851127"/>
                <a:gridCol w="851127"/>
              </a:tblGrid>
              <a:tr h="15494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Номер уравнения</a:t>
                      </a:r>
                      <a:endParaRPr lang="ru-RU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3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1</a:t>
                      </a:r>
                      <a:endParaRPr lang="ru-RU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2</a:t>
                      </a:r>
                      <a:endParaRPr lang="ru-RU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3</a:t>
                      </a:r>
                      <a:endParaRPr lang="ru-RU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4</a:t>
                      </a:r>
                      <a:endParaRPr lang="ru-RU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-1"/>
          <a:ext cx="9144000" cy="684766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52600"/>
                <a:gridCol w="3276600"/>
                <a:gridCol w="2092568"/>
                <a:gridCol w="2022232"/>
              </a:tblGrid>
              <a:tr h="193383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Номер задания</a:t>
                      </a:r>
                      <a:endParaRPr lang="ru-RU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1а </a:t>
                      </a:r>
                    </a:p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(3 балла)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1б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(3 балла)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</a:t>
                      </a:r>
                    </a:p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(4 балла)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120468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1</a:t>
                      </a:r>
                      <a:endParaRPr lang="ru-RU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32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23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-1</a:t>
                      </a:r>
                      <a:endParaRPr lang="ru-RU" sz="32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23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3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2;-5</a:t>
                      </a:r>
                      <a:endParaRPr lang="ru-RU" sz="3200" b="1" dirty="0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32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23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Вариант 4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5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32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2743200" cy="1016405"/>
          </a:xfrm>
          <a:prstGeom prst="rect">
            <a:avLst/>
          </a:prstGeom>
          <a:noFill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3276600"/>
            <a:ext cx="2786124" cy="962025"/>
          </a:xfrm>
          <a:prstGeom prst="rect">
            <a:avLst/>
          </a:prstGeom>
          <a:noFill/>
        </p:spPr>
      </p:pic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4267200"/>
            <a:ext cx="3160955" cy="907707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5181600"/>
            <a:ext cx="1133475" cy="419100"/>
          </a:xfrm>
          <a:prstGeom prst="rect">
            <a:avLst/>
          </a:prstGeom>
          <a:noFill/>
        </p:spPr>
      </p:pic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5562600"/>
            <a:ext cx="3590925" cy="809625"/>
          </a:xfrm>
          <a:prstGeom prst="rect">
            <a:avLst/>
          </a:prstGeom>
          <a:noFill/>
        </p:spPr>
      </p:pic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6438900"/>
            <a:ext cx="1133475" cy="419100"/>
          </a:xfrm>
          <a:prstGeom prst="rect">
            <a:avLst/>
          </a:prstGeom>
          <a:noFill/>
        </p:spPr>
      </p:pic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21" name="Picture 1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2209800"/>
            <a:ext cx="1200150" cy="800100"/>
          </a:xfrm>
          <a:prstGeom prst="rect">
            <a:avLst/>
          </a:prstGeom>
          <a:noFill/>
        </p:spPr>
      </p:pic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23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3352800"/>
            <a:ext cx="209550" cy="800100"/>
          </a:xfrm>
          <a:prstGeom prst="rect">
            <a:avLst/>
          </a:prstGeom>
          <a:noFill/>
        </p:spPr>
      </p:pic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644"/>
          <a:stretch>
            <a:fillRect/>
          </a:stretch>
        </p:blipFill>
        <p:spPr bwMode="auto">
          <a:xfrm>
            <a:off x="5334000" y="5943600"/>
            <a:ext cx="1447800" cy="47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663300"/>
      </a:dk1>
      <a:lt1>
        <a:srgbClr val="FFF8E2"/>
      </a:lt1>
      <a:dk2>
        <a:srgbClr val="996600"/>
      </a:dk2>
      <a:lt2>
        <a:srgbClr val="DDDDDD"/>
      </a:lt2>
      <a:accent1>
        <a:srgbClr val="92D0A4"/>
      </a:accent1>
      <a:accent2>
        <a:srgbClr val="BDAB71"/>
      </a:accent2>
      <a:accent3>
        <a:srgbClr val="FFFBEE"/>
      </a:accent3>
      <a:accent4>
        <a:srgbClr val="562A00"/>
      </a:accent4>
      <a:accent5>
        <a:srgbClr val="C7E4CF"/>
      </a:accent5>
      <a:accent6>
        <a:srgbClr val="AB9B66"/>
      </a:accent6>
      <a:hlink>
        <a:srgbClr val="FF9999"/>
      </a:hlink>
      <a:folHlink>
        <a:srgbClr val="E5DF94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663300"/>
        </a:dk1>
        <a:lt1>
          <a:srgbClr val="FFF8E2"/>
        </a:lt1>
        <a:dk2>
          <a:srgbClr val="996600"/>
        </a:dk2>
        <a:lt2>
          <a:srgbClr val="DDDDDD"/>
        </a:lt2>
        <a:accent1>
          <a:srgbClr val="92D0A4"/>
        </a:accent1>
        <a:accent2>
          <a:srgbClr val="BDAB71"/>
        </a:accent2>
        <a:accent3>
          <a:srgbClr val="FFFBEE"/>
        </a:accent3>
        <a:accent4>
          <a:srgbClr val="562A00"/>
        </a:accent4>
        <a:accent5>
          <a:srgbClr val="C7E4CF"/>
        </a:accent5>
        <a:accent6>
          <a:srgbClr val="AB9B66"/>
        </a:accent6>
        <a:hlink>
          <a:srgbClr val="FF9999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663300"/>
        </a:dk1>
        <a:lt1>
          <a:srgbClr val="F8F8F8"/>
        </a:lt1>
        <a:dk2>
          <a:srgbClr val="3366CC"/>
        </a:dk2>
        <a:lt2>
          <a:srgbClr val="CCECFF"/>
        </a:lt2>
        <a:accent1>
          <a:srgbClr val="93C4D0"/>
        </a:accent1>
        <a:accent2>
          <a:srgbClr val="BDAB71"/>
        </a:accent2>
        <a:accent3>
          <a:srgbClr val="FBFBFB"/>
        </a:accent3>
        <a:accent4>
          <a:srgbClr val="562A00"/>
        </a:accent4>
        <a:accent5>
          <a:srgbClr val="C8DEE4"/>
        </a:accent5>
        <a:accent6>
          <a:srgbClr val="AB9B66"/>
        </a:accent6>
        <a:hlink>
          <a:srgbClr val="E6B2BE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344</Words>
  <Application>Microsoft Office PowerPoint</Application>
  <PresentationFormat>Экран (4:3)</PresentationFormat>
  <Paragraphs>138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Общие методы решения уравнений</vt:lpstr>
      <vt:lpstr>Эпиграф:</vt:lpstr>
      <vt:lpstr>Презентация PowerPoint</vt:lpstr>
      <vt:lpstr>I  метод  Замена уравнения  h(f(x)) = h(g(x)) уравнением f(x) = g(x)</vt:lpstr>
      <vt:lpstr>II метод Метод разложения на множители f(x)  g(x)  h(x) = 0    f(x)=0;  g(x)=0;  h(x) = 0.    </vt:lpstr>
      <vt:lpstr>III метод Метод введения новой переменной f(x) = 0       p(g(x)) = 0       p(u) = 0, (где u=g(x))         g(x) = u1   ;  g(x) = u2 ; …   g(x) = un </vt:lpstr>
      <vt:lpstr>IV метод Функционально-графический метод </vt:lpstr>
      <vt:lpstr>Решите уравнения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методы решения уравнений</dc:title>
  <dc:subject/>
  <dc:creator/>
  <cp:keywords/>
  <dc:description/>
  <cp:lastModifiedBy>User</cp:lastModifiedBy>
  <cp:revision>31</cp:revision>
  <dcterms:created xsi:type="dcterms:W3CDTF">2006-03-14T12:25:53Z</dcterms:created>
  <dcterms:modified xsi:type="dcterms:W3CDTF">2015-04-09T03:30:32Z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TC010690641049</vt:lpwstr>
  </property>
</Properties>
</file>